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9"/>
  </p:notesMasterIdLst>
  <p:sldIdLst>
    <p:sldId id="256" r:id="rId2"/>
    <p:sldId id="257" r:id="rId3"/>
    <p:sldId id="261" r:id="rId4"/>
    <p:sldId id="258" r:id="rId5"/>
    <p:sldId id="259" r:id="rId6"/>
    <p:sldId id="260" r:id="rId7"/>
    <p:sldId id="262" r:id="rId8"/>
    <p:sldId id="263" r:id="rId9"/>
    <p:sldId id="264" r:id="rId10"/>
    <p:sldId id="265" r:id="rId11"/>
    <p:sldId id="266" r:id="rId12"/>
    <p:sldId id="269" r:id="rId13"/>
    <p:sldId id="267" r:id="rId14"/>
    <p:sldId id="268"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159"/>
    <a:srgbClr val="FFFFFF"/>
    <a:srgbClr val="44CDD4"/>
    <a:srgbClr val="ECCEBC"/>
    <a:srgbClr val="F8AEDA"/>
    <a:srgbClr val="D68670"/>
    <a:srgbClr val="1D787D"/>
    <a:srgbClr val="0A0C5E"/>
    <a:srgbClr val="170313"/>
    <a:srgbClr val="1604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4" autoAdjust="0"/>
    <p:restoredTop sz="94249" autoAdjust="0"/>
  </p:normalViewPr>
  <p:slideViewPr>
    <p:cSldViewPr snapToGrid="0">
      <p:cViewPr varScale="1">
        <p:scale>
          <a:sx n="72" d="100"/>
          <a:sy n="72" d="100"/>
        </p:scale>
        <p:origin x="5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66B91-18EF-4709-B7BF-141ACA4ED16B}" type="datetimeFigureOut">
              <a:rPr lang="en-GB" smtClean="0"/>
              <a:t>30/07/2020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BE1AD6-FD67-4DA6-9787-5E9747AC154A}" type="slidenum">
              <a:rPr lang="en-GB" smtClean="0"/>
              <a:t>‹#›</a:t>
            </a:fld>
            <a:endParaRPr lang="en-GB"/>
          </a:p>
        </p:txBody>
      </p:sp>
    </p:spTree>
    <p:extLst>
      <p:ext uri="{BB962C8B-B14F-4D97-AF65-F5344CB8AC3E}">
        <p14:creationId xmlns:p14="http://schemas.microsoft.com/office/powerpoint/2010/main" val="890646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BE1AD6-FD67-4DA6-9787-5E9747AC154A}" type="slidenum">
              <a:rPr lang="en-GB" smtClean="0"/>
              <a:t>10</a:t>
            </a:fld>
            <a:endParaRPr lang="en-GB"/>
          </a:p>
        </p:txBody>
      </p:sp>
    </p:spTree>
    <p:extLst>
      <p:ext uri="{BB962C8B-B14F-4D97-AF65-F5344CB8AC3E}">
        <p14:creationId xmlns:p14="http://schemas.microsoft.com/office/powerpoint/2010/main" val="2169243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A1E8B0-451A-4931-BC9C-9DB04C2B0AAB}" type="datetimeFigureOut">
              <a:rPr lang="en-GB" smtClean="0"/>
              <a:t>30/07/2020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231959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286051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2079178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3369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2129737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1A1E8B0-451A-4931-BC9C-9DB04C2B0AAB}" type="datetimeFigureOut">
              <a:rPr lang="en-GB" smtClean="0"/>
              <a:t>30/07/2020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1532172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91A1E8B0-451A-4931-BC9C-9DB04C2B0AAB}" type="datetimeFigureOut">
              <a:rPr lang="en-GB" smtClean="0"/>
              <a:t>30/07/2020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611227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1E8B0-451A-4931-BC9C-9DB04C2B0AAB}" type="datetimeFigureOut">
              <a:rPr lang="en-GB" smtClean="0"/>
              <a:t>30/07/2020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75999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1E8B0-451A-4931-BC9C-9DB04C2B0AAB}" type="datetimeFigureOut">
              <a:rPr lang="en-GB" smtClean="0"/>
              <a:t>30/07/2020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1033555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A1E8B0-451A-4931-BC9C-9DB04C2B0AAB}" type="datetimeFigureOut">
              <a:rPr lang="en-GB" smtClean="0"/>
              <a:t>30/07/2020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511597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A1E8B0-451A-4931-BC9C-9DB04C2B0AAB}" type="datetimeFigureOut">
              <a:rPr lang="en-GB" smtClean="0"/>
              <a:t>30/07/2020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327671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44588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A1E8B0-451A-4931-BC9C-9DB04C2B0AAB}" type="datetimeFigureOut">
              <a:rPr lang="en-GB" smtClean="0"/>
              <a:t>30/07/2020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1568152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1A1E8B0-451A-4931-BC9C-9DB04C2B0AAB}" type="datetimeFigureOut">
              <a:rPr lang="en-GB" smtClean="0"/>
              <a:t>30/07/2020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3181166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A1E8B0-451A-4931-BC9C-9DB04C2B0AAB}" type="datetimeFigureOut">
              <a:rPr lang="en-GB" smtClean="0"/>
              <a:t>30/07/2020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3933133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1220245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1A1E8B0-451A-4931-BC9C-9DB04C2B0AAB}" type="datetimeFigureOut">
              <a:rPr lang="en-GB" smtClean="0"/>
              <a:t>30/07/2020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89AB220-DA76-4B4C-8321-677096391C1C}" type="slidenum">
              <a:rPr lang="en-GB" smtClean="0"/>
              <a:t>‹#›</a:t>
            </a:fld>
            <a:endParaRPr lang="en-GB"/>
          </a:p>
        </p:txBody>
      </p:sp>
    </p:spTree>
    <p:extLst>
      <p:ext uri="{BB962C8B-B14F-4D97-AF65-F5344CB8AC3E}">
        <p14:creationId xmlns:p14="http://schemas.microsoft.com/office/powerpoint/2010/main" val="1243223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1A1E8B0-451A-4931-BC9C-9DB04C2B0AAB}" type="datetimeFigureOut">
              <a:rPr lang="en-GB" smtClean="0"/>
              <a:t>30/07/2020</a:t>
            </a:fld>
            <a:endParaRPr lang="en-GB"/>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289AB220-DA76-4B4C-8321-677096391C1C}" type="slidenum">
              <a:rPr lang="en-GB" smtClean="0"/>
              <a:t>‹#›</a:t>
            </a:fld>
            <a:endParaRPr lang="en-GB"/>
          </a:p>
        </p:txBody>
      </p:sp>
    </p:spTree>
    <p:extLst>
      <p:ext uri="{BB962C8B-B14F-4D97-AF65-F5344CB8AC3E}">
        <p14:creationId xmlns:p14="http://schemas.microsoft.com/office/powerpoint/2010/main" val="52775372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B53669-1BB3-4B21-B041-4165C75EBCDA}"/>
              </a:ext>
            </a:extLst>
          </p:cNvPr>
          <p:cNvSpPr txBox="1"/>
          <p:nvPr/>
        </p:nvSpPr>
        <p:spPr>
          <a:xfrm>
            <a:off x="331305" y="5161722"/>
            <a:ext cx="12192000" cy="2000548"/>
          </a:xfrm>
          <a:prstGeom prst="rect">
            <a:avLst/>
          </a:prstGeom>
          <a:noFill/>
        </p:spPr>
        <p:txBody>
          <a:bodyPr wrap="square" rtlCol="0">
            <a:spAutoFit/>
          </a:bodyPr>
          <a:lstStyle/>
          <a:p>
            <a:r>
              <a:rPr lang="en-GB" sz="4400" b="1" dirty="0"/>
              <a:t>Hi, my name is Reggae and I am 16 years old.</a:t>
            </a:r>
            <a:br>
              <a:rPr lang="en-GB" dirty="0"/>
            </a:br>
            <a:br>
              <a:rPr lang="en-GB" dirty="0"/>
            </a:br>
            <a:endParaRPr lang="en-GB" dirty="0"/>
          </a:p>
        </p:txBody>
      </p:sp>
      <p:sp>
        <p:nvSpPr>
          <p:cNvPr id="6" name="TextBox 5">
            <a:extLst>
              <a:ext uri="{FF2B5EF4-FFF2-40B4-BE49-F238E27FC236}">
                <a16:creationId xmlns:a16="http://schemas.microsoft.com/office/drawing/2014/main" id="{AD11D4FE-285C-4A64-983B-4CD43359C4BD}"/>
              </a:ext>
            </a:extLst>
          </p:cNvPr>
          <p:cNvSpPr txBox="1"/>
          <p:nvPr/>
        </p:nvSpPr>
        <p:spPr>
          <a:xfrm>
            <a:off x="2875722" y="0"/>
            <a:ext cx="10628244" cy="1323439"/>
          </a:xfrm>
          <a:prstGeom prst="rect">
            <a:avLst/>
          </a:prstGeom>
          <a:noFill/>
        </p:spPr>
        <p:txBody>
          <a:bodyPr wrap="square" rtlCol="0">
            <a:spAutoFit/>
          </a:bodyPr>
          <a:lstStyle/>
          <a:p>
            <a:r>
              <a:rPr lang="en-GB" sz="8000" dirty="0">
                <a:solidFill>
                  <a:schemeClr val="tx1">
                    <a:lumMod val="95000"/>
                  </a:schemeClr>
                </a:solidFill>
              </a:rPr>
              <a:t>WELCOME</a:t>
            </a:r>
          </a:p>
        </p:txBody>
      </p:sp>
    </p:spTree>
    <p:extLst>
      <p:ext uri="{BB962C8B-B14F-4D97-AF65-F5344CB8AC3E}">
        <p14:creationId xmlns:p14="http://schemas.microsoft.com/office/powerpoint/2010/main" val="3596208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724E90-AAAB-4897-BFE3-E584929233E2}"/>
              </a:ext>
            </a:extLst>
          </p:cNvPr>
          <p:cNvSpPr txBox="1"/>
          <p:nvPr/>
        </p:nvSpPr>
        <p:spPr>
          <a:xfrm>
            <a:off x="130628" y="391886"/>
            <a:ext cx="12061372" cy="6863417"/>
          </a:xfrm>
          <a:prstGeom prst="rect">
            <a:avLst/>
          </a:prstGeom>
          <a:noFill/>
        </p:spPr>
        <p:txBody>
          <a:bodyPr wrap="square" rtlCol="0">
            <a:spAutoFit/>
          </a:bodyPr>
          <a:lstStyle/>
          <a:p>
            <a:r>
              <a:rPr lang="en-GB" sz="4000" dirty="0"/>
              <a:t>I then take a postgraduate training route into anaesthesia which takes  seven to eight years. </a:t>
            </a:r>
            <a:br>
              <a:rPr lang="en-GB" sz="4000" dirty="0"/>
            </a:br>
            <a:r>
              <a:rPr lang="en-GB" sz="4000" dirty="0"/>
              <a:t>The route starts through core training and lasts two years and focuses on anaesthesia and intensive core medicine.</a:t>
            </a:r>
            <a:br>
              <a:rPr lang="en-GB" sz="4000" dirty="0"/>
            </a:br>
            <a:r>
              <a:rPr lang="en-GB" sz="4000" dirty="0"/>
              <a:t>I will then need to take a further five years of anaesthetic training. During my training, I  must also pass the Fellowship of the Royal College of Anaesthetists (FRCA) examination. </a:t>
            </a:r>
            <a:br>
              <a:rPr lang="en-GB" sz="4000" dirty="0"/>
            </a:br>
            <a:endParaRPr lang="en-GB" sz="4000" dirty="0"/>
          </a:p>
          <a:p>
            <a:endParaRPr lang="en-GB" sz="4000" dirty="0"/>
          </a:p>
        </p:txBody>
      </p:sp>
    </p:spTree>
    <p:extLst>
      <p:ext uri="{BB962C8B-B14F-4D97-AF65-F5344CB8AC3E}">
        <p14:creationId xmlns:p14="http://schemas.microsoft.com/office/powerpoint/2010/main" val="3761581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E062CF-F598-4F3D-AD35-DAAB5A125071}"/>
              </a:ext>
            </a:extLst>
          </p:cNvPr>
          <p:cNvSpPr txBox="1"/>
          <p:nvPr/>
        </p:nvSpPr>
        <p:spPr>
          <a:xfrm>
            <a:off x="580571" y="522514"/>
            <a:ext cx="11611429" cy="5262979"/>
          </a:xfrm>
          <a:prstGeom prst="rect">
            <a:avLst/>
          </a:prstGeom>
          <a:noFill/>
        </p:spPr>
        <p:txBody>
          <a:bodyPr wrap="square" rtlCol="0">
            <a:spAutoFit/>
          </a:bodyPr>
          <a:lstStyle/>
          <a:p>
            <a:r>
              <a:rPr lang="en-GB" sz="4800" b="1" dirty="0">
                <a:solidFill>
                  <a:schemeClr val="bg1">
                    <a:lumMod val="85000"/>
                    <a:lumOff val="15000"/>
                  </a:schemeClr>
                </a:solidFill>
              </a:rPr>
              <a:t>By the end of my  postgraduate training I’ll gain a Certificate of Completion of Training (CCT) in anaesthesia, which enables me to register on the specialist register in anaesthetics and apply for consultant-level posts. </a:t>
            </a:r>
          </a:p>
        </p:txBody>
      </p:sp>
    </p:spTree>
    <p:extLst>
      <p:ext uri="{BB962C8B-B14F-4D97-AF65-F5344CB8AC3E}">
        <p14:creationId xmlns:p14="http://schemas.microsoft.com/office/powerpoint/2010/main" val="1190357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accent5">
                <a:shade val="45000"/>
                <a:satMod val="135000"/>
              </a:schemeClr>
              <a:prstClr val="white"/>
            </a:duotone>
            <a:extLst>
              <a:ext uri="{BEBA8EAE-BF5A-486C-A8C5-ECC9F3942E4B}">
                <a14:imgProps xmlns:a14="http://schemas.microsoft.com/office/drawing/2010/main">
                  <a14:imgLayer r:embed="rId3">
                    <a14:imgEffect>
                      <a14:colorTemperature colorTemp="6502"/>
                    </a14:imgEffect>
                    <a14:imgEffect>
                      <a14:saturation sat="400000"/>
                    </a14:imgEffect>
                  </a14:imgLayer>
                </a14:imgProps>
              </a:ext>
            </a:extLst>
          </a:blip>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82E13D-8E5F-4777-87BE-880DAA08A2CF}"/>
              </a:ext>
            </a:extLst>
          </p:cNvPr>
          <p:cNvSpPr txBox="1"/>
          <p:nvPr/>
        </p:nvSpPr>
        <p:spPr>
          <a:xfrm>
            <a:off x="1117599" y="1225689"/>
            <a:ext cx="9956800" cy="5632311"/>
          </a:xfrm>
          <a:prstGeom prst="rect">
            <a:avLst/>
          </a:prstGeom>
          <a:noFill/>
        </p:spPr>
        <p:txBody>
          <a:bodyPr wrap="square" rtlCol="0">
            <a:spAutoFit/>
          </a:bodyPr>
          <a:lstStyle/>
          <a:p>
            <a:r>
              <a:rPr lang="en-GB" sz="4000" b="1" dirty="0"/>
              <a:t>Anaesthetists</a:t>
            </a:r>
            <a:r>
              <a:rPr lang="en-GB" sz="4000" dirty="0"/>
              <a:t> are specialist doctors who are responsible for providing </a:t>
            </a:r>
            <a:r>
              <a:rPr lang="en-GB" sz="4000" b="1" dirty="0"/>
              <a:t>anaesthesia</a:t>
            </a:r>
            <a:r>
              <a:rPr lang="en-GB" sz="4000" dirty="0"/>
              <a:t> to patients for operations and procedures. In addition </a:t>
            </a:r>
            <a:r>
              <a:rPr lang="en-GB" sz="4000" b="1" dirty="0"/>
              <a:t>anaesthetists</a:t>
            </a:r>
            <a:r>
              <a:rPr lang="en-GB" sz="4000" dirty="0"/>
              <a:t> have a range of practice which extends beyond </a:t>
            </a:r>
            <a:r>
              <a:rPr lang="en-GB" sz="4000" b="1" dirty="0"/>
              <a:t>anaesthesia</a:t>
            </a:r>
            <a:r>
              <a:rPr lang="en-GB" sz="4000" dirty="0"/>
              <a:t> for surgery to include pain management and intensive care.</a:t>
            </a:r>
          </a:p>
        </p:txBody>
      </p:sp>
      <p:sp>
        <p:nvSpPr>
          <p:cNvPr id="3" name="TextBox 2">
            <a:extLst>
              <a:ext uri="{FF2B5EF4-FFF2-40B4-BE49-F238E27FC236}">
                <a16:creationId xmlns:a16="http://schemas.microsoft.com/office/drawing/2014/main" id="{EF320302-CD6A-4ACD-A359-8E54089F9BBB}"/>
              </a:ext>
            </a:extLst>
          </p:cNvPr>
          <p:cNvSpPr txBox="1"/>
          <p:nvPr/>
        </p:nvSpPr>
        <p:spPr>
          <a:xfrm>
            <a:off x="3272971" y="150728"/>
            <a:ext cx="5646057" cy="923330"/>
          </a:xfrm>
          <a:prstGeom prst="rect">
            <a:avLst/>
          </a:prstGeom>
          <a:noFill/>
        </p:spPr>
        <p:txBody>
          <a:bodyPr wrap="square" rtlCol="0">
            <a:spAutoFit/>
          </a:bodyPr>
          <a:lstStyle/>
          <a:p>
            <a:r>
              <a:rPr lang="en-GB" sz="5400" b="1" i="1" dirty="0">
                <a:solidFill>
                  <a:srgbClr val="F9F159"/>
                </a:solidFill>
              </a:rPr>
              <a:t>Job Description</a:t>
            </a:r>
          </a:p>
        </p:txBody>
      </p:sp>
    </p:spTree>
    <p:extLst>
      <p:ext uri="{BB962C8B-B14F-4D97-AF65-F5344CB8AC3E}">
        <p14:creationId xmlns:p14="http://schemas.microsoft.com/office/powerpoint/2010/main" val="1629520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AED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2902CC-03A6-47DE-972D-C0285253F48E}"/>
              </a:ext>
            </a:extLst>
          </p:cNvPr>
          <p:cNvSpPr txBox="1"/>
          <p:nvPr/>
        </p:nvSpPr>
        <p:spPr>
          <a:xfrm>
            <a:off x="217714" y="1108263"/>
            <a:ext cx="11756571" cy="5632311"/>
          </a:xfrm>
          <a:prstGeom prst="rect">
            <a:avLst/>
          </a:prstGeom>
          <a:noFill/>
        </p:spPr>
        <p:txBody>
          <a:bodyPr wrap="square" rtlCol="0">
            <a:spAutoFit/>
          </a:bodyPr>
          <a:lstStyle/>
          <a:p>
            <a:pPr marL="457200" indent="-457200">
              <a:buFont typeface="Arial" panose="020B0604020202020204" pitchFamily="34" charset="0"/>
              <a:buChar char="•"/>
            </a:pPr>
            <a:r>
              <a:rPr lang="en-GB" sz="3600" dirty="0">
                <a:solidFill>
                  <a:schemeClr val="bg1"/>
                </a:solidFill>
                <a:latin typeface="Britannic Bold" panose="020B0903060703020204" pitchFamily="34" charset="0"/>
              </a:rPr>
              <a:t>The basic starting salary for anaesthetists in Year 1 of the foundation training programme is £27,146, increasing to £31,422 in Year 2. Doctors in specialist training can earn a basic salary of £37,191 to £47,132.</a:t>
            </a:r>
          </a:p>
          <a:p>
            <a:pPr marL="457200" indent="-457200">
              <a:buFont typeface="Arial" panose="020B0604020202020204" pitchFamily="34" charset="0"/>
              <a:buChar char="•"/>
            </a:pPr>
            <a:r>
              <a:rPr lang="en-GB" sz="3600" dirty="0">
                <a:solidFill>
                  <a:schemeClr val="bg1"/>
                </a:solidFill>
                <a:latin typeface="Britannic Bold" panose="020B0903060703020204" pitchFamily="34" charset="0"/>
              </a:rPr>
              <a:t>Specialty doctors (formerly called associate specialists) can earn between £39,060 and £72,840.</a:t>
            </a:r>
          </a:p>
          <a:p>
            <a:pPr marL="457200" indent="-457200">
              <a:buFont typeface="Arial" panose="020B0604020202020204" pitchFamily="34" charset="0"/>
              <a:buChar char="•"/>
            </a:pPr>
            <a:r>
              <a:rPr lang="en-GB" sz="3600" dirty="0">
                <a:solidFill>
                  <a:schemeClr val="bg1"/>
                </a:solidFill>
                <a:latin typeface="Britannic Bold" panose="020B0903060703020204" pitchFamily="34" charset="0"/>
              </a:rPr>
              <a:t>Consultant anaesthetists can earn salaries of £77,913 to £105,042 (after around 19 years in the role).</a:t>
            </a:r>
          </a:p>
        </p:txBody>
      </p:sp>
      <p:sp>
        <p:nvSpPr>
          <p:cNvPr id="3" name="TextBox 2">
            <a:extLst>
              <a:ext uri="{FF2B5EF4-FFF2-40B4-BE49-F238E27FC236}">
                <a16:creationId xmlns:a16="http://schemas.microsoft.com/office/drawing/2014/main" id="{F598316D-538C-47D7-BC02-2B7FABFCA385}"/>
              </a:ext>
            </a:extLst>
          </p:cNvPr>
          <p:cNvSpPr txBox="1"/>
          <p:nvPr/>
        </p:nvSpPr>
        <p:spPr>
          <a:xfrm>
            <a:off x="4557484" y="0"/>
            <a:ext cx="2844800" cy="923330"/>
          </a:xfrm>
          <a:prstGeom prst="rect">
            <a:avLst/>
          </a:prstGeom>
          <a:noFill/>
        </p:spPr>
        <p:txBody>
          <a:bodyPr wrap="square" rtlCol="0">
            <a:spAutoFit/>
          </a:bodyPr>
          <a:lstStyle/>
          <a:p>
            <a:r>
              <a:rPr lang="en-GB" sz="5400" b="1" dirty="0"/>
              <a:t>Salary</a:t>
            </a:r>
          </a:p>
        </p:txBody>
      </p:sp>
    </p:spTree>
    <p:extLst>
      <p:ext uri="{BB962C8B-B14F-4D97-AF65-F5344CB8AC3E}">
        <p14:creationId xmlns:p14="http://schemas.microsoft.com/office/powerpoint/2010/main" val="637341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68670">
            <a:alpha val="38824"/>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164845-142C-4928-B888-36563B91F2CF}"/>
              </a:ext>
            </a:extLst>
          </p:cNvPr>
          <p:cNvSpPr txBox="1"/>
          <p:nvPr/>
        </p:nvSpPr>
        <p:spPr>
          <a:xfrm>
            <a:off x="0" y="1016000"/>
            <a:ext cx="12032343" cy="6186309"/>
          </a:xfrm>
          <a:prstGeom prst="rect">
            <a:avLst/>
          </a:prstGeom>
          <a:noFill/>
        </p:spPr>
        <p:txBody>
          <a:bodyPr wrap="square" rtlCol="0">
            <a:spAutoFit/>
          </a:bodyPr>
          <a:lstStyle/>
          <a:p>
            <a:r>
              <a:rPr lang="en-GB" sz="3600" b="1" dirty="0">
                <a:solidFill>
                  <a:schemeClr val="bg1">
                    <a:lumMod val="95000"/>
                    <a:lumOff val="5000"/>
                  </a:schemeClr>
                </a:solidFill>
              </a:rPr>
              <a:t>Working hours can be long and can include evenings and weekends, as well as on-call hours.</a:t>
            </a:r>
          </a:p>
          <a:p>
            <a:r>
              <a:rPr lang="en-GB" sz="3600" b="1" dirty="0">
                <a:solidFill>
                  <a:schemeClr val="bg1">
                    <a:lumMod val="95000"/>
                    <a:lumOff val="5000"/>
                  </a:schemeClr>
                </a:solidFill>
              </a:rPr>
              <a:t>Realistically, a typical day can start before 8am and will often involve unsocial hours. However, once established, it's possible to arrange part-time hours or job sharing.</a:t>
            </a:r>
          </a:p>
          <a:p>
            <a:r>
              <a:rPr lang="en-GB" sz="3600" b="1" dirty="0">
                <a:solidFill>
                  <a:schemeClr val="bg1">
                    <a:lumMod val="95000"/>
                    <a:lumOff val="5000"/>
                  </a:schemeClr>
                </a:solidFill>
              </a:rPr>
              <a:t>Although no two days are the same, anaesthetists often find a level of routine in their working hours which draws on their many skills and gives them a good level of job satisfaction and work/life balance.</a:t>
            </a:r>
          </a:p>
          <a:p>
            <a:endParaRPr lang="en-GB" sz="3600" b="1" dirty="0">
              <a:solidFill>
                <a:schemeClr val="bg1">
                  <a:lumMod val="95000"/>
                  <a:lumOff val="5000"/>
                </a:schemeClr>
              </a:solidFill>
            </a:endParaRPr>
          </a:p>
        </p:txBody>
      </p:sp>
      <p:sp>
        <p:nvSpPr>
          <p:cNvPr id="3" name="TextBox 2">
            <a:extLst>
              <a:ext uri="{FF2B5EF4-FFF2-40B4-BE49-F238E27FC236}">
                <a16:creationId xmlns:a16="http://schemas.microsoft.com/office/drawing/2014/main" id="{BC506E7A-D269-455F-BDC6-401CCFB6166F}"/>
              </a:ext>
            </a:extLst>
          </p:cNvPr>
          <p:cNvSpPr txBox="1"/>
          <p:nvPr/>
        </p:nvSpPr>
        <p:spPr>
          <a:xfrm>
            <a:off x="4347028" y="130628"/>
            <a:ext cx="4005943" cy="1200329"/>
          </a:xfrm>
          <a:prstGeom prst="rect">
            <a:avLst/>
          </a:prstGeom>
          <a:noFill/>
        </p:spPr>
        <p:txBody>
          <a:bodyPr wrap="square" rtlCol="0">
            <a:spAutoFit/>
          </a:bodyPr>
          <a:lstStyle/>
          <a:p>
            <a:r>
              <a:rPr lang="en-GB" sz="3600" dirty="0">
                <a:solidFill>
                  <a:schemeClr val="bg1"/>
                </a:solidFill>
              </a:rPr>
              <a:t>Working hours</a:t>
            </a:r>
          </a:p>
          <a:p>
            <a:endParaRPr lang="en-GB" sz="3600" dirty="0">
              <a:solidFill>
                <a:schemeClr val="bg1"/>
              </a:solidFill>
            </a:endParaRPr>
          </a:p>
        </p:txBody>
      </p:sp>
    </p:spTree>
    <p:extLst>
      <p:ext uri="{BB962C8B-B14F-4D97-AF65-F5344CB8AC3E}">
        <p14:creationId xmlns:p14="http://schemas.microsoft.com/office/powerpoint/2010/main" val="2007086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artisticPencilGrayscale trans="2000"/>
                    </a14:imgEffect>
                  </a14:imgLayer>
                </a14:imgProps>
              </a:ext>
            </a:extLst>
          </a:blip>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10E4F6-F76C-413C-92EF-4D8C49E7D8E9}"/>
              </a:ext>
            </a:extLst>
          </p:cNvPr>
          <p:cNvSpPr txBox="1"/>
          <p:nvPr/>
        </p:nvSpPr>
        <p:spPr>
          <a:xfrm>
            <a:off x="145143" y="292387"/>
            <a:ext cx="12046857" cy="6863417"/>
          </a:xfrm>
          <a:prstGeom prst="rect">
            <a:avLst/>
          </a:prstGeom>
          <a:noFill/>
        </p:spPr>
        <p:txBody>
          <a:bodyPr wrap="square" rtlCol="0">
            <a:spAutoFit/>
          </a:bodyPr>
          <a:lstStyle/>
          <a:p>
            <a:pPr marL="285750" indent="-285750">
              <a:buFont typeface="Arial" panose="020B0604020202020204" pitchFamily="34" charset="0"/>
              <a:buChar char="•"/>
            </a:pPr>
            <a:r>
              <a:rPr lang="en-GB" sz="2200" dirty="0">
                <a:solidFill>
                  <a:srgbClr val="FFFF00"/>
                </a:solidFill>
                <a:highlight>
                  <a:srgbClr val="000000"/>
                </a:highlight>
              </a:rPr>
              <a:t>assess whether a patient is fit enough to undertake an operation before surgery takes place</a:t>
            </a:r>
          </a:p>
          <a:p>
            <a:pPr marL="285750" indent="-285750">
              <a:buFont typeface="Arial" panose="020B0604020202020204" pitchFamily="34" charset="0"/>
              <a:buChar char="•"/>
            </a:pPr>
            <a:r>
              <a:rPr lang="en-GB" sz="2200" dirty="0">
                <a:solidFill>
                  <a:srgbClr val="FFFF00"/>
                </a:solidFill>
                <a:highlight>
                  <a:srgbClr val="000000"/>
                </a:highlight>
              </a:rPr>
              <a:t>agree on an anaesthetic plan</a:t>
            </a:r>
          </a:p>
          <a:p>
            <a:pPr marL="285750" indent="-285750">
              <a:buFont typeface="Arial" panose="020B0604020202020204" pitchFamily="34" charset="0"/>
              <a:buChar char="•"/>
            </a:pPr>
            <a:r>
              <a:rPr lang="en-GB" sz="2200" dirty="0">
                <a:solidFill>
                  <a:srgbClr val="FFFF00"/>
                </a:solidFill>
                <a:highlight>
                  <a:srgbClr val="000000"/>
                </a:highlight>
              </a:rPr>
              <a:t>reassure patients about what will happen during and after the operation</a:t>
            </a:r>
          </a:p>
          <a:p>
            <a:pPr marL="285750" indent="-285750">
              <a:buFont typeface="Arial" panose="020B0604020202020204" pitchFamily="34" charset="0"/>
              <a:buChar char="•"/>
            </a:pPr>
            <a:r>
              <a:rPr lang="en-GB" sz="2200" dirty="0">
                <a:solidFill>
                  <a:srgbClr val="FFFF00"/>
                </a:solidFill>
                <a:highlight>
                  <a:srgbClr val="000000"/>
                </a:highlight>
              </a:rPr>
              <a:t>initiate anaesthesia, providing safe pre-operative care and pain relief to patients using anaesthetics and analgesics</a:t>
            </a:r>
          </a:p>
          <a:p>
            <a:pPr marL="285750" indent="-285750">
              <a:buFont typeface="Arial" panose="020B0604020202020204" pitchFamily="34" charset="0"/>
              <a:buChar char="•"/>
            </a:pPr>
            <a:r>
              <a:rPr lang="en-GB" sz="2200" dirty="0">
                <a:solidFill>
                  <a:srgbClr val="FFFF00"/>
                </a:solidFill>
                <a:highlight>
                  <a:srgbClr val="000000"/>
                </a:highlight>
              </a:rPr>
              <a:t>continue anaesthesia in the operating theatre</a:t>
            </a:r>
          </a:p>
          <a:p>
            <a:pPr marL="285750" indent="-285750">
              <a:buFont typeface="Arial" panose="020B0604020202020204" pitchFamily="34" charset="0"/>
              <a:buChar char="•"/>
            </a:pPr>
            <a:r>
              <a:rPr lang="en-GB" sz="2200" dirty="0">
                <a:solidFill>
                  <a:srgbClr val="FFFF00"/>
                </a:solidFill>
                <a:highlight>
                  <a:srgbClr val="000000"/>
                </a:highlight>
              </a:rPr>
              <a:t>monitor patients while they're under anaesthesia to make sure they remain in a stable condition</a:t>
            </a:r>
          </a:p>
          <a:p>
            <a:pPr marL="285750" indent="-285750">
              <a:buFont typeface="Arial" panose="020B0604020202020204" pitchFamily="34" charset="0"/>
              <a:buChar char="•"/>
            </a:pPr>
            <a:r>
              <a:rPr lang="en-GB" sz="2200" dirty="0">
                <a:solidFill>
                  <a:srgbClr val="FFFF00"/>
                </a:solidFill>
                <a:highlight>
                  <a:srgbClr val="000000"/>
                </a:highlight>
              </a:rPr>
              <a:t>reverse anaesthesia and relieve and manage post-operative pain to support patients' recovery</a:t>
            </a:r>
          </a:p>
          <a:p>
            <a:pPr marL="285750" indent="-285750">
              <a:buFont typeface="Arial" panose="020B0604020202020204" pitchFamily="34" charset="0"/>
              <a:buChar char="•"/>
            </a:pPr>
            <a:r>
              <a:rPr lang="en-GB" sz="2200" dirty="0">
                <a:solidFill>
                  <a:srgbClr val="FFFF00"/>
                </a:solidFill>
                <a:highlight>
                  <a:srgbClr val="000000"/>
                </a:highlight>
              </a:rPr>
              <a:t>work with a range of other health professionals, such as surgeons, operating department practitioners, theatre nurses, radiographers and radiologists, to ensure patient wellbeing</a:t>
            </a:r>
          </a:p>
          <a:p>
            <a:pPr marL="285750" indent="-285750">
              <a:buFont typeface="Arial" panose="020B0604020202020204" pitchFamily="34" charset="0"/>
              <a:buChar char="•"/>
            </a:pPr>
            <a:r>
              <a:rPr lang="en-GB" sz="2200" dirty="0">
                <a:solidFill>
                  <a:srgbClr val="FFFF00"/>
                </a:solidFill>
                <a:highlight>
                  <a:srgbClr val="000000"/>
                </a:highlight>
              </a:rPr>
              <a:t>perform administrative tasks in areas which relate to the care of patients, including summaries of patient treatment and the writing of discharge letters</a:t>
            </a:r>
          </a:p>
          <a:p>
            <a:pPr marL="285750" indent="-285750">
              <a:buFont typeface="Arial" panose="020B0604020202020204" pitchFamily="34" charset="0"/>
              <a:buChar char="•"/>
            </a:pPr>
            <a:r>
              <a:rPr lang="en-GB" sz="2200" dirty="0">
                <a:solidFill>
                  <a:srgbClr val="FFFF00"/>
                </a:solidFill>
                <a:highlight>
                  <a:srgbClr val="000000"/>
                </a:highlight>
              </a:rPr>
              <a:t>attend multidisciplinary team meetings both on and off-site</a:t>
            </a:r>
          </a:p>
          <a:p>
            <a:pPr marL="285750" indent="-285750">
              <a:buFont typeface="Arial" panose="020B0604020202020204" pitchFamily="34" charset="0"/>
              <a:buChar char="•"/>
            </a:pPr>
            <a:r>
              <a:rPr lang="en-GB" sz="2200" dirty="0">
                <a:solidFill>
                  <a:srgbClr val="FFFF00"/>
                </a:solidFill>
                <a:highlight>
                  <a:srgbClr val="000000"/>
                </a:highlight>
              </a:rPr>
              <a:t>participate in an agreed on-call rota and take on an equal share in providing emergency cover</a:t>
            </a:r>
          </a:p>
          <a:p>
            <a:pPr marL="285750" indent="-285750">
              <a:buFont typeface="Arial" panose="020B0604020202020204" pitchFamily="34" charset="0"/>
              <a:buChar char="•"/>
            </a:pPr>
            <a:r>
              <a:rPr lang="en-GB" sz="2200" dirty="0">
                <a:solidFill>
                  <a:srgbClr val="FFFF00"/>
                </a:solidFill>
                <a:highlight>
                  <a:srgbClr val="000000"/>
                </a:highlight>
              </a:rPr>
              <a:t>train, teach and supervise more junior staff in both critical care and anaesthesia.</a:t>
            </a:r>
          </a:p>
          <a:p>
            <a:endParaRPr lang="en-GB" sz="2200" dirty="0">
              <a:solidFill>
                <a:srgbClr val="FFFF00"/>
              </a:solidFill>
              <a:highlight>
                <a:srgbClr val="000000"/>
              </a:highlight>
            </a:endParaRPr>
          </a:p>
        </p:txBody>
      </p:sp>
      <p:sp>
        <p:nvSpPr>
          <p:cNvPr id="3" name="TextBox 2">
            <a:extLst>
              <a:ext uri="{FF2B5EF4-FFF2-40B4-BE49-F238E27FC236}">
                <a16:creationId xmlns:a16="http://schemas.microsoft.com/office/drawing/2014/main" id="{4AAF8711-3BA9-405A-A725-AFE982F40ACA}"/>
              </a:ext>
            </a:extLst>
          </p:cNvPr>
          <p:cNvSpPr txBox="1"/>
          <p:nvPr/>
        </p:nvSpPr>
        <p:spPr>
          <a:xfrm rot="10800000" flipH="1" flipV="1">
            <a:off x="4161643" y="-114300"/>
            <a:ext cx="4822699" cy="584775"/>
          </a:xfrm>
          <a:prstGeom prst="rect">
            <a:avLst/>
          </a:prstGeom>
          <a:noFill/>
        </p:spPr>
        <p:txBody>
          <a:bodyPr wrap="square" rtlCol="0">
            <a:spAutoFit/>
          </a:bodyPr>
          <a:lstStyle/>
          <a:p>
            <a:r>
              <a:rPr lang="en-GB" sz="3200" b="1" i="1" dirty="0">
                <a:effectLst>
                  <a:outerShdw blurRad="38100" dist="38100" dir="2700000" algn="tl">
                    <a:srgbClr val="000000">
                      <a:alpha val="43137"/>
                    </a:srgbClr>
                  </a:outerShdw>
                </a:effectLst>
                <a:latin typeface="Algerian" panose="04020705040A02060702" pitchFamily="82" charset="0"/>
              </a:rPr>
              <a:t>Responsibilities</a:t>
            </a:r>
          </a:p>
        </p:txBody>
      </p:sp>
    </p:spTree>
    <p:extLst>
      <p:ext uri="{BB962C8B-B14F-4D97-AF65-F5344CB8AC3E}">
        <p14:creationId xmlns:p14="http://schemas.microsoft.com/office/powerpoint/2010/main" val="29547355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46000">
              <a:schemeClr val="bg1"/>
            </a:gs>
            <a:gs pos="49000">
              <a:srgbClr val="FFFF00"/>
            </a:gs>
            <a:gs pos="90000">
              <a:srgbClr val="FFC000"/>
            </a:gs>
            <a:gs pos="59000">
              <a:srgbClr val="F9F159"/>
            </a:gs>
          </a:gsLst>
          <a:lin ang="5400000" scaled="1"/>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A03D17-B445-4BF9-883D-75AABB819970}"/>
              </a:ext>
            </a:extLst>
          </p:cNvPr>
          <p:cNvSpPr txBox="1"/>
          <p:nvPr/>
        </p:nvSpPr>
        <p:spPr>
          <a:xfrm>
            <a:off x="142876" y="614362"/>
            <a:ext cx="10729912" cy="2554545"/>
          </a:xfrm>
          <a:prstGeom prst="rect">
            <a:avLst/>
          </a:prstGeom>
          <a:noFill/>
        </p:spPr>
        <p:txBody>
          <a:bodyPr wrap="square" rtlCol="0">
            <a:spAutoFit/>
          </a:bodyPr>
          <a:lstStyle/>
          <a:p>
            <a:pPr marL="457200" indent="-457200">
              <a:buFont typeface="Arial" panose="020B0604020202020204" pitchFamily="34" charset="0"/>
              <a:buChar char="•"/>
            </a:pPr>
            <a:r>
              <a:rPr lang="en-GB" sz="3200" dirty="0">
                <a:solidFill>
                  <a:srgbClr val="FFFF00"/>
                </a:solidFill>
              </a:rPr>
              <a:t>Working  a hospital environment - in operating theatres, wards and special units.</a:t>
            </a:r>
          </a:p>
          <a:p>
            <a:pPr marL="457200" indent="-457200">
              <a:buFont typeface="Arial" panose="020B0604020202020204" pitchFamily="34" charset="0"/>
              <a:buChar char="•"/>
            </a:pPr>
            <a:r>
              <a:rPr lang="en-GB" sz="3200" dirty="0">
                <a:solidFill>
                  <a:srgbClr val="FFFF00"/>
                </a:solidFill>
              </a:rPr>
              <a:t>Travelling to attend training or meetings. There are opportunities to work abroad for qualified anaesthetists.</a:t>
            </a:r>
            <a:endParaRPr lang="en-GB" sz="3200" dirty="0"/>
          </a:p>
        </p:txBody>
      </p:sp>
      <p:sp>
        <p:nvSpPr>
          <p:cNvPr id="3" name="TextBox 2">
            <a:extLst>
              <a:ext uri="{FF2B5EF4-FFF2-40B4-BE49-F238E27FC236}">
                <a16:creationId xmlns:a16="http://schemas.microsoft.com/office/drawing/2014/main" id="{FA4DC95E-DEDB-448B-AA36-30B30E7FA6CD}"/>
              </a:ext>
            </a:extLst>
          </p:cNvPr>
          <p:cNvSpPr txBox="1"/>
          <p:nvPr/>
        </p:nvSpPr>
        <p:spPr>
          <a:xfrm>
            <a:off x="4302918" y="-28189"/>
            <a:ext cx="3586163" cy="1077218"/>
          </a:xfrm>
          <a:prstGeom prst="rect">
            <a:avLst/>
          </a:prstGeom>
          <a:noFill/>
        </p:spPr>
        <p:txBody>
          <a:bodyPr wrap="square" rtlCol="0">
            <a:spAutoFit/>
          </a:bodyPr>
          <a:lstStyle/>
          <a:p>
            <a:r>
              <a:rPr lang="en-GB" sz="3200" b="1" dirty="0">
                <a:solidFill>
                  <a:srgbClr val="FFFF00"/>
                </a:solidFill>
              </a:rPr>
              <a:t>What to expect</a:t>
            </a:r>
          </a:p>
          <a:p>
            <a:endParaRPr lang="en-GB" sz="3200" b="1" dirty="0">
              <a:solidFill>
                <a:srgbClr val="FFFF00"/>
              </a:solidFill>
            </a:endParaRPr>
          </a:p>
        </p:txBody>
      </p:sp>
      <p:sp>
        <p:nvSpPr>
          <p:cNvPr id="4" name="TextBox 3">
            <a:extLst>
              <a:ext uri="{FF2B5EF4-FFF2-40B4-BE49-F238E27FC236}">
                <a16:creationId xmlns:a16="http://schemas.microsoft.com/office/drawing/2014/main" id="{B824FDD9-5B4C-4C3C-963A-5ABF280A39AC}"/>
              </a:ext>
            </a:extLst>
          </p:cNvPr>
          <p:cNvSpPr txBox="1"/>
          <p:nvPr/>
        </p:nvSpPr>
        <p:spPr>
          <a:xfrm>
            <a:off x="0" y="3318570"/>
            <a:ext cx="12191999" cy="3785652"/>
          </a:xfrm>
          <a:prstGeom prst="rect">
            <a:avLst/>
          </a:prstGeom>
          <a:noFill/>
        </p:spPr>
        <p:txBody>
          <a:bodyPr wrap="square" rtlCol="0">
            <a:spAutoFit/>
          </a:bodyPr>
          <a:lstStyle/>
          <a:p>
            <a:pPr marL="457200" indent="-457200">
              <a:buFont typeface="Arial" panose="020B0604020202020204" pitchFamily="34" charset="0"/>
              <a:buChar char="•"/>
            </a:pPr>
            <a:r>
              <a:rPr lang="en-GB" sz="3000" dirty="0">
                <a:solidFill>
                  <a:schemeClr val="bg1"/>
                </a:solidFill>
              </a:rPr>
              <a:t>An NHS uniform is the norm in surgical theatre in most hospitals.</a:t>
            </a:r>
          </a:p>
          <a:p>
            <a:pPr marL="457200" indent="-457200">
              <a:buFont typeface="Arial" panose="020B0604020202020204" pitchFamily="34" charset="0"/>
              <a:buChar char="•"/>
            </a:pPr>
            <a:r>
              <a:rPr lang="en-GB" sz="3000" dirty="0">
                <a:solidFill>
                  <a:schemeClr val="bg1"/>
                </a:solidFill>
              </a:rPr>
              <a:t>Jobs in anaesthesia are available at hospitals throughout the UK and in the private health sector. </a:t>
            </a:r>
          </a:p>
          <a:p>
            <a:pPr marL="457200" indent="-457200">
              <a:buFont typeface="Arial" panose="020B0604020202020204" pitchFamily="34" charset="0"/>
              <a:buChar char="•"/>
            </a:pPr>
            <a:r>
              <a:rPr lang="en-GB" sz="3000" dirty="0">
                <a:solidFill>
                  <a:schemeClr val="bg1"/>
                </a:solidFill>
              </a:rPr>
              <a:t>Providing anaesthetics and pain relief to patients of all ages, from babies through to the elderly, sometimes in emergency situations. The job can be emotionally and physically demanding, however it can also be highly rewarding</a:t>
            </a:r>
          </a:p>
          <a:p>
            <a:endParaRPr lang="en-GB" sz="3000" dirty="0"/>
          </a:p>
        </p:txBody>
      </p:sp>
    </p:spTree>
    <p:extLst>
      <p:ext uri="{BB962C8B-B14F-4D97-AF65-F5344CB8AC3E}">
        <p14:creationId xmlns:p14="http://schemas.microsoft.com/office/powerpoint/2010/main" val="49216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46000">
              <a:schemeClr val="bg1"/>
            </a:gs>
            <a:gs pos="49000">
              <a:srgbClr val="FFFF00"/>
            </a:gs>
            <a:gs pos="90000">
              <a:srgbClr val="FFC000"/>
            </a:gs>
            <a:gs pos="59000">
              <a:srgbClr val="F9F159"/>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9145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24B7164-2D08-404D-AE77-B569777DF68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203"/>
            <a:ext cx="12192000" cy="6858000"/>
          </a:xfrm>
          <a:prstGeom prst="rect">
            <a:avLst/>
          </a:prstGeom>
        </p:spPr>
      </p:pic>
      <p:sp>
        <p:nvSpPr>
          <p:cNvPr id="4" name="TextBox 3">
            <a:extLst>
              <a:ext uri="{FF2B5EF4-FFF2-40B4-BE49-F238E27FC236}">
                <a16:creationId xmlns:a16="http://schemas.microsoft.com/office/drawing/2014/main" id="{5A5BE637-1811-4255-9A4C-45ADAA8DC70A}"/>
              </a:ext>
            </a:extLst>
          </p:cNvPr>
          <p:cNvSpPr txBox="1"/>
          <p:nvPr/>
        </p:nvSpPr>
        <p:spPr>
          <a:xfrm>
            <a:off x="0" y="3788008"/>
            <a:ext cx="13012615" cy="1631216"/>
          </a:xfrm>
          <a:prstGeom prst="rect">
            <a:avLst/>
          </a:prstGeom>
          <a:noFill/>
        </p:spPr>
        <p:txBody>
          <a:bodyPr wrap="square" rtlCol="0">
            <a:spAutoFit/>
          </a:bodyPr>
          <a:lstStyle/>
          <a:p>
            <a:r>
              <a:rPr lang="en-GB" sz="5000" b="1" dirty="0">
                <a:solidFill>
                  <a:srgbClr val="CCFFCC"/>
                </a:solidFill>
                <a:highlight>
                  <a:srgbClr val="000000"/>
                </a:highlight>
                <a:latin typeface="Arial Black" panose="020B0A04020102020204" pitchFamily="34" charset="0"/>
              </a:rPr>
              <a:t>I am going into Year 12 at Bishop Douglass in September.</a:t>
            </a:r>
          </a:p>
        </p:txBody>
      </p:sp>
    </p:spTree>
    <p:extLst>
      <p:ext uri="{BB962C8B-B14F-4D97-AF65-F5344CB8AC3E}">
        <p14:creationId xmlns:p14="http://schemas.microsoft.com/office/powerpoint/2010/main" val="3543950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0C8D9"/>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426D83-0232-48D2-84CF-DA1739DDDC45}"/>
              </a:ext>
            </a:extLst>
          </p:cNvPr>
          <p:cNvSpPr>
            <a:spLocks noGrp="1"/>
          </p:cNvSpPr>
          <p:nvPr>
            <p:ph idx="1"/>
          </p:nvPr>
        </p:nvSpPr>
        <p:spPr>
          <a:xfrm>
            <a:off x="0" y="0"/>
            <a:ext cx="13808765" cy="5406887"/>
          </a:xfrm>
        </p:spPr>
        <p:txBody>
          <a:bodyPr>
            <a:noAutofit/>
          </a:bodyPr>
          <a:lstStyle/>
          <a:p>
            <a:pPr marL="0" indent="0">
              <a:buNone/>
            </a:pPr>
            <a:r>
              <a:rPr lang="en-GB" sz="15000" dirty="0">
                <a:solidFill>
                  <a:srgbClr val="202078"/>
                </a:solidFill>
              </a:rPr>
              <a:t>And I will be studying…….</a:t>
            </a:r>
          </a:p>
        </p:txBody>
      </p:sp>
    </p:spTree>
    <p:extLst>
      <p:ext uri="{BB962C8B-B14F-4D97-AF65-F5344CB8AC3E}">
        <p14:creationId xmlns:p14="http://schemas.microsoft.com/office/powerpoint/2010/main" val="2993834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close up of a logo&#10;&#10;Description automatically generated">
            <a:extLst>
              <a:ext uri="{FF2B5EF4-FFF2-40B4-BE49-F238E27FC236}">
                <a16:creationId xmlns:a16="http://schemas.microsoft.com/office/drawing/2014/main" id="{5A8C73EF-4697-492F-AC3C-D53E2469B9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46427" cy="6858000"/>
          </a:xfrm>
          <a:prstGeom prst="rect">
            <a:avLst/>
          </a:prstGeom>
        </p:spPr>
      </p:pic>
      <p:sp>
        <p:nvSpPr>
          <p:cNvPr id="5" name="TextBox 4">
            <a:extLst>
              <a:ext uri="{FF2B5EF4-FFF2-40B4-BE49-F238E27FC236}">
                <a16:creationId xmlns:a16="http://schemas.microsoft.com/office/drawing/2014/main" id="{9BDE5322-B7C0-49DB-B82E-1C5F24FE424E}"/>
              </a:ext>
            </a:extLst>
          </p:cNvPr>
          <p:cNvSpPr txBox="1"/>
          <p:nvPr/>
        </p:nvSpPr>
        <p:spPr>
          <a:xfrm>
            <a:off x="1696277" y="2307452"/>
            <a:ext cx="8799446" cy="3785652"/>
          </a:xfrm>
          <a:prstGeom prst="rect">
            <a:avLst/>
          </a:prstGeom>
          <a:noFill/>
        </p:spPr>
        <p:txBody>
          <a:bodyPr wrap="square" rtlCol="0">
            <a:spAutoFit/>
          </a:bodyPr>
          <a:lstStyle/>
          <a:p>
            <a:r>
              <a:rPr lang="en-GB" sz="11800" b="1" i="1" dirty="0">
                <a:solidFill>
                  <a:srgbClr val="00B050"/>
                </a:solidFill>
                <a:highlight>
                  <a:srgbClr val="FFFF00"/>
                </a:highlight>
                <a:latin typeface="Brush Script MT" panose="03060802040406070304" pitchFamily="66" charset="0"/>
              </a:rPr>
              <a:t>Biology A-Level</a:t>
            </a:r>
          </a:p>
          <a:p>
            <a:endParaRPr lang="en-GB" sz="11800" dirty="0">
              <a:highlight>
                <a:srgbClr val="FFFF00"/>
              </a:highlight>
            </a:endParaRPr>
          </a:p>
        </p:txBody>
      </p:sp>
      <p:pic>
        <p:nvPicPr>
          <p:cNvPr id="9" name="Picture 8" descr="A picture containing drawing&#10;&#10;Description automatically generated">
            <a:extLst>
              <a:ext uri="{FF2B5EF4-FFF2-40B4-BE49-F238E27FC236}">
                <a16:creationId xmlns:a16="http://schemas.microsoft.com/office/drawing/2014/main" id="{100F042C-6902-4DF5-8187-C56B910399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840004" cy="6858000"/>
          </a:xfrm>
          <a:prstGeom prst="rect">
            <a:avLst/>
          </a:prstGeom>
        </p:spPr>
      </p:pic>
      <p:pic>
        <p:nvPicPr>
          <p:cNvPr id="11" name="Picture 10" descr="A close up of a map&#10;&#10;Description automatically generated">
            <a:extLst>
              <a:ext uri="{FF2B5EF4-FFF2-40B4-BE49-F238E27FC236}">
                <a16:creationId xmlns:a16="http://schemas.microsoft.com/office/drawing/2014/main" id="{9EF22EBF-E04C-44F8-A153-91D82638CD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57801" y="2277076"/>
            <a:ext cx="2188625" cy="2651857"/>
          </a:xfrm>
          <a:prstGeom prst="rect">
            <a:avLst/>
          </a:prstGeom>
        </p:spPr>
      </p:pic>
      <p:pic>
        <p:nvPicPr>
          <p:cNvPr id="13" name="Picture 12">
            <a:extLst>
              <a:ext uri="{FF2B5EF4-FFF2-40B4-BE49-F238E27FC236}">
                <a16:creationId xmlns:a16="http://schemas.microsoft.com/office/drawing/2014/main" id="{87ADD955-8DED-4BEF-B319-4A1351BA2A5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2909" y="30376"/>
            <a:ext cx="2273517" cy="2246700"/>
          </a:xfrm>
          <a:prstGeom prst="rect">
            <a:avLst/>
          </a:prstGeom>
        </p:spPr>
      </p:pic>
      <p:pic>
        <p:nvPicPr>
          <p:cNvPr id="15" name="Picture 14">
            <a:extLst>
              <a:ext uri="{FF2B5EF4-FFF2-40B4-BE49-F238E27FC236}">
                <a16:creationId xmlns:a16="http://schemas.microsoft.com/office/drawing/2014/main" id="{DB7F5594-46DD-4CB2-A1C6-6578D155813C}"/>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r="6" b="20692"/>
          <a:stretch/>
        </p:blipFill>
        <p:spPr>
          <a:xfrm>
            <a:off x="10057801" y="4748815"/>
            <a:ext cx="2196020" cy="2078809"/>
          </a:xfrm>
          <a:prstGeom prst="rect">
            <a:avLst/>
          </a:prstGeom>
        </p:spPr>
      </p:pic>
    </p:spTree>
    <p:extLst>
      <p:ext uri="{BB962C8B-B14F-4D97-AF65-F5344CB8AC3E}">
        <p14:creationId xmlns:p14="http://schemas.microsoft.com/office/powerpoint/2010/main" val="3296646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schemeClr>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4BF90893-E6FB-4DA0-81E7-EAF333A5B7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7187" y="249720"/>
            <a:ext cx="11477625" cy="6076950"/>
          </a:xfrm>
          <a:prstGeom prst="rect">
            <a:avLst/>
          </a:prstGeom>
        </p:spPr>
      </p:pic>
      <p:sp>
        <p:nvSpPr>
          <p:cNvPr id="5" name="TextBox 4">
            <a:extLst>
              <a:ext uri="{FF2B5EF4-FFF2-40B4-BE49-F238E27FC236}">
                <a16:creationId xmlns:a16="http://schemas.microsoft.com/office/drawing/2014/main" id="{BF7BD633-EB25-4BA2-A361-7FF36E9D790D}"/>
              </a:ext>
            </a:extLst>
          </p:cNvPr>
          <p:cNvSpPr txBox="1"/>
          <p:nvPr/>
        </p:nvSpPr>
        <p:spPr>
          <a:xfrm>
            <a:off x="1569452" y="2738202"/>
            <a:ext cx="10840278" cy="3724096"/>
          </a:xfrm>
          <a:prstGeom prst="rect">
            <a:avLst/>
          </a:prstGeom>
          <a:noFill/>
        </p:spPr>
        <p:txBody>
          <a:bodyPr wrap="square" rtlCol="0">
            <a:spAutoFit/>
          </a:bodyPr>
          <a:lstStyle/>
          <a:p>
            <a:r>
              <a:rPr lang="en-GB" sz="11800" b="1" dirty="0">
                <a:solidFill>
                  <a:srgbClr val="CC0000"/>
                </a:solidFill>
                <a:highlight>
                  <a:srgbClr val="FFFF00"/>
                </a:highlight>
                <a:latin typeface="Brush Script MT" panose="03060802040406070304" pitchFamily="66" charset="0"/>
              </a:rPr>
              <a:t>Chemistry A-Level</a:t>
            </a:r>
          </a:p>
          <a:p>
            <a:endParaRPr lang="en-GB" sz="11800" dirty="0">
              <a:highlight>
                <a:srgbClr val="FFFF00"/>
              </a:highlight>
            </a:endParaRPr>
          </a:p>
        </p:txBody>
      </p:sp>
    </p:spTree>
    <p:extLst>
      <p:ext uri="{BB962C8B-B14F-4D97-AF65-F5344CB8AC3E}">
        <p14:creationId xmlns:p14="http://schemas.microsoft.com/office/powerpoint/2010/main" val="882580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rawing&#10;&#10;Description automatically generated">
            <a:extLst>
              <a:ext uri="{FF2B5EF4-FFF2-40B4-BE49-F238E27FC236}">
                <a16:creationId xmlns:a16="http://schemas.microsoft.com/office/drawing/2014/main" id="{EF479578-6EF0-46B4-B3E8-59E28F12C0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6471" y="0"/>
            <a:ext cx="12192000" cy="7141029"/>
          </a:xfrm>
          <a:prstGeom prst="rect">
            <a:avLst/>
          </a:prstGeom>
        </p:spPr>
      </p:pic>
      <p:pic>
        <p:nvPicPr>
          <p:cNvPr id="4" name="Picture 3" descr="A close up of a piece of paper&#10;&#10;Description automatically generated">
            <a:extLst>
              <a:ext uri="{FF2B5EF4-FFF2-40B4-BE49-F238E27FC236}">
                <a16:creationId xmlns:a16="http://schemas.microsoft.com/office/drawing/2014/main" id="{13BDAD97-0FB1-4345-AF01-7EFE85E39AC0}"/>
              </a:ext>
            </a:extLst>
          </p:cNvPr>
          <p:cNvPicPr>
            <a:picLocks noChangeAspect="1"/>
          </p:cNvPicPr>
          <p:nvPr/>
        </p:nvPicPr>
        <p:blipFill rotWithShape="1">
          <a:blip r:embed="rId3">
            <a:extLst>
              <a:ext uri="{28A0092B-C50C-407E-A947-70E740481C1C}">
                <a14:useLocalDpi xmlns:a14="http://schemas.microsoft.com/office/drawing/2010/main" val="0"/>
              </a:ext>
            </a:extLst>
          </a:blip>
          <a:srcRect l="9524" r="10857"/>
          <a:stretch/>
        </p:blipFill>
        <p:spPr>
          <a:xfrm>
            <a:off x="7141028" y="-1"/>
            <a:ext cx="6066972" cy="7141029"/>
          </a:xfrm>
          <a:prstGeom prst="rect">
            <a:avLst/>
          </a:prstGeom>
        </p:spPr>
      </p:pic>
      <p:sp>
        <p:nvSpPr>
          <p:cNvPr id="7" name="TextBox 6">
            <a:extLst>
              <a:ext uri="{FF2B5EF4-FFF2-40B4-BE49-F238E27FC236}">
                <a16:creationId xmlns:a16="http://schemas.microsoft.com/office/drawing/2014/main" id="{E6172667-4393-4E5A-9180-B20703A66AAD}"/>
              </a:ext>
            </a:extLst>
          </p:cNvPr>
          <p:cNvSpPr txBox="1"/>
          <p:nvPr/>
        </p:nvSpPr>
        <p:spPr>
          <a:xfrm>
            <a:off x="-163771" y="2474892"/>
            <a:ext cx="10645254" cy="1908215"/>
          </a:xfrm>
          <a:prstGeom prst="rect">
            <a:avLst/>
          </a:prstGeom>
          <a:noFill/>
        </p:spPr>
        <p:txBody>
          <a:bodyPr wrap="square" rtlCol="0">
            <a:spAutoFit/>
          </a:bodyPr>
          <a:lstStyle/>
          <a:p>
            <a:r>
              <a:rPr lang="en-GB" sz="11800" b="1" i="1" dirty="0">
                <a:solidFill>
                  <a:srgbClr val="FFFF00"/>
                </a:solidFill>
                <a:highlight>
                  <a:srgbClr val="000000"/>
                </a:highlight>
                <a:latin typeface="Brush Script MT" panose="03060802040406070304" pitchFamily="66" charset="0"/>
              </a:rPr>
              <a:t>Psychology A-Level</a:t>
            </a:r>
          </a:p>
        </p:txBody>
      </p:sp>
    </p:spTree>
    <p:extLst>
      <p:ext uri="{BB962C8B-B14F-4D97-AF65-F5344CB8AC3E}">
        <p14:creationId xmlns:p14="http://schemas.microsoft.com/office/powerpoint/2010/main" val="2087721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CEBC"/>
        </a:solidFill>
        <a:effectLst/>
      </p:bgPr>
    </p:bg>
    <p:spTree>
      <p:nvGrpSpPr>
        <p:cNvPr id="1" name=""/>
        <p:cNvGrpSpPr/>
        <p:nvPr/>
      </p:nvGrpSpPr>
      <p:grpSpPr>
        <a:xfrm>
          <a:off x="0" y="0"/>
          <a:ext cx="0" cy="0"/>
          <a:chOff x="0" y="0"/>
          <a:chExt cx="0" cy="0"/>
        </a:xfrm>
      </p:grpSpPr>
      <p:pic>
        <p:nvPicPr>
          <p:cNvPr id="6" name="Picture 5" descr="A stone church with a clock on the side of a building&#10;&#10;Description automatically generated">
            <a:extLst>
              <a:ext uri="{FF2B5EF4-FFF2-40B4-BE49-F238E27FC236}">
                <a16:creationId xmlns:a16="http://schemas.microsoft.com/office/drawing/2014/main" id="{A946F570-9513-43C4-ACC9-9A937E9E1D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939" y="1"/>
            <a:ext cx="6459702" cy="4838542"/>
          </a:xfrm>
          <a:prstGeom prst="rect">
            <a:avLst/>
          </a:prstGeom>
        </p:spPr>
      </p:pic>
      <p:pic>
        <p:nvPicPr>
          <p:cNvPr id="8" name="Picture 7" descr="A large building&#10;&#10;Description automatically generated">
            <a:extLst>
              <a:ext uri="{FF2B5EF4-FFF2-40B4-BE49-F238E27FC236}">
                <a16:creationId xmlns:a16="http://schemas.microsoft.com/office/drawing/2014/main" id="{53EA4A4C-3328-43E9-AA8C-EA69A311A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9" y="0"/>
            <a:ext cx="5717580" cy="4838542"/>
          </a:xfrm>
          <a:prstGeom prst="rect">
            <a:avLst/>
          </a:prstGeom>
        </p:spPr>
      </p:pic>
      <p:sp>
        <p:nvSpPr>
          <p:cNvPr id="2" name="TextBox 1">
            <a:extLst>
              <a:ext uri="{FF2B5EF4-FFF2-40B4-BE49-F238E27FC236}">
                <a16:creationId xmlns:a16="http://schemas.microsoft.com/office/drawing/2014/main" id="{5AF75FDD-28A2-4DED-BBD3-527B944410F0}"/>
              </a:ext>
            </a:extLst>
          </p:cNvPr>
          <p:cNvSpPr txBox="1"/>
          <p:nvPr/>
        </p:nvSpPr>
        <p:spPr>
          <a:xfrm>
            <a:off x="205813" y="5007359"/>
            <a:ext cx="11637844" cy="1754326"/>
          </a:xfrm>
          <a:prstGeom prst="rect">
            <a:avLst/>
          </a:prstGeom>
          <a:noFill/>
        </p:spPr>
        <p:txBody>
          <a:bodyPr wrap="square" rtlCol="0">
            <a:spAutoFit/>
          </a:bodyPr>
          <a:lstStyle/>
          <a:p>
            <a:r>
              <a:rPr lang="en-GB" sz="3600" b="1" dirty="0">
                <a:solidFill>
                  <a:schemeClr val="bg1">
                    <a:lumMod val="95000"/>
                    <a:lumOff val="5000"/>
                  </a:schemeClr>
                </a:solidFill>
                <a:latin typeface="Arial Black" panose="020B0A04020102020204" pitchFamily="34" charset="0"/>
              </a:rPr>
              <a:t>After I finish my A-Levels I plan on going to university to do a degree in medicine, which will take 5-6 years to complete.</a:t>
            </a:r>
          </a:p>
        </p:txBody>
      </p:sp>
    </p:spTree>
    <p:extLst>
      <p:ext uri="{BB962C8B-B14F-4D97-AF65-F5344CB8AC3E}">
        <p14:creationId xmlns:p14="http://schemas.microsoft.com/office/powerpoint/2010/main" val="2305647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 picture containing drawing, hat, table&#10;&#10;Description automatically generated">
            <a:extLst>
              <a:ext uri="{FF2B5EF4-FFF2-40B4-BE49-F238E27FC236}">
                <a16:creationId xmlns:a16="http://schemas.microsoft.com/office/drawing/2014/main" id="{1569696E-AB0B-4241-9959-F6E80BB7E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8229" y="0"/>
            <a:ext cx="9896848" cy="4742568"/>
          </a:xfrm>
          <a:prstGeom prst="rect">
            <a:avLst/>
          </a:prstGeom>
        </p:spPr>
      </p:pic>
      <p:sp>
        <p:nvSpPr>
          <p:cNvPr id="3" name="TextBox 2">
            <a:extLst>
              <a:ext uri="{FF2B5EF4-FFF2-40B4-BE49-F238E27FC236}">
                <a16:creationId xmlns:a16="http://schemas.microsoft.com/office/drawing/2014/main" id="{9DE88D46-E8F3-429F-A581-1FA73CB0AFDD}"/>
              </a:ext>
            </a:extLst>
          </p:cNvPr>
          <p:cNvSpPr txBox="1"/>
          <p:nvPr/>
        </p:nvSpPr>
        <p:spPr>
          <a:xfrm>
            <a:off x="1046923" y="4734342"/>
            <a:ext cx="10561982" cy="2123658"/>
          </a:xfrm>
          <a:prstGeom prst="rect">
            <a:avLst/>
          </a:prstGeom>
          <a:noFill/>
        </p:spPr>
        <p:txBody>
          <a:bodyPr wrap="square" rtlCol="0">
            <a:spAutoFit/>
          </a:bodyPr>
          <a:lstStyle/>
          <a:p>
            <a:r>
              <a:rPr lang="en-GB" sz="4400" b="1" dirty="0">
                <a:solidFill>
                  <a:srgbClr val="0A0C5E"/>
                </a:solidFill>
              </a:rPr>
              <a:t>Following graduation I’ll enter foundation training in UK hospitals, which lasts two years.</a:t>
            </a:r>
          </a:p>
        </p:txBody>
      </p:sp>
    </p:spTree>
    <p:extLst>
      <p:ext uri="{BB962C8B-B14F-4D97-AF65-F5344CB8AC3E}">
        <p14:creationId xmlns:p14="http://schemas.microsoft.com/office/powerpoint/2010/main" val="1475340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50000"/>
            <a:lumOff val="5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ED2515-072C-43D6-A727-DF358E7534F9}"/>
              </a:ext>
            </a:extLst>
          </p:cNvPr>
          <p:cNvSpPr txBox="1"/>
          <p:nvPr/>
        </p:nvSpPr>
        <p:spPr>
          <a:xfrm>
            <a:off x="2046515" y="1422400"/>
            <a:ext cx="7590971" cy="3785652"/>
          </a:xfrm>
          <a:prstGeom prst="rect">
            <a:avLst/>
          </a:prstGeom>
          <a:noFill/>
        </p:spPr>
        <p:txBody>
          <a:bodyPr wrap="square" rtlCol="0">
            <a:spAutoFit/>
          </a:bodyPr>
          <a:lstStyle/>
          <a:p>
            <a:r>
              <a:rPr lang="en-GB" sz="4000" dirty="0">
                <a:solidFill>
                  <a:schemeClr val="tx2"/>
                </a:solidFill>
              </a:rPr>
              <a:t>After the first year of training I’ll become a fully-registered medical practitioner. In the second year,  I will be able to apply for postgraduate training in anaesthesia.</a:t>
            </a:r>
          </a:p>
        </p:txBody>
      </p:sp>
    </p:spTree>
    <p:extLst>
      <p:ext uri="{BB962C8B-B14F-4D97-AF65-F5344CB8AC3E}">
        <p14:creationId xmlns:p14="http://schemas.microsoft.com/office/powerpoint/2010/main" val="24910533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TM04033921[[fn=Damask]]</Template>
  <TotalTime>836</TotalTime>
  <Words>711</Words>
  <Application>Microsoft Office PowerPoint</Application>
  <PresentationFormat>Widescreen</PresentationFormat>
  <Paragraphs>42</Paragraphs>
  <Slides>17</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Algerian</vt:lpstr>
      <vt:lpstr>Arial</vt:lpstr>
      <vt:lpstr>Arial Black</vt:lpstr>
      <vt:lpstr>Bookman Old Style</vt:lpstr>
      <vt:lpstr>Britannic Bold</vt:lpstr>
      <vt:lpstr>Brush Script MT</vt:lpstr>
      <vt:lpstr>Calibri</vt:lpstr>
      <vt:lpstr>Rockwell</vt:lpstr>
      <vt:lpstr>Damask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Reggae Rhia</dc:creator>
  <cp:lastModifiedBy>Reggae Rhia</cp:lastModifiedBy>
  <cp:revision>32</cp:revision>
  <dcterms:created xsi:type="dcterms:W3CDTF">2020-07-10T10:09:08Z</dcterms:created>
  <dcterms:modified xsi:type="dcterms:W3CDTF">2020-07-30T13:45:07Z</dcterms:modified>
</cp:coreProperties>
</file>